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24" r:id="rId2"/>
  </p:sldMasterIdLst>
  <p:notesMasterIdLst>
    <p:notesMasterId r:id="rId18"/>
  </p:notesMasterIdLst>
  <p:sldIdLst>
    <p:sldId id="256" r:id="rId3"/>
    <p:sldId id="273" r:id="rId4"/>
    <p:sldId id="275" r:id="rId5"/>
    <p:sldId id="283" r:id="rId6"/>
    <p:sldId id="284" r:id="rId7"/>
    <p:sldId id="277" r:id="rId8"/>
    <p:sldId id="286" r:id="rId9"/>
    <p:sldId id="290" r:id="rId10"/>
    <p:sldId id="278" r:id="rId11"/>
    <p:sldId id="287" r:id="rId12"/>
    <p:sldId id="288" r:id="rId13"/>
    <p:sldId id="291" r:id="rId14"/>
    <p:sldId id="289" r:id="rId15"/>
    <p:sldId id="292" r:id="rId16"/>
    <p:sldId id="274" r:id="rId17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72493" autoAdjust="0"/>
  </p:normalViewPr>
  <p:slideViewPr>
    <p:cSldViewPr snapToGrid="0">
      <p:cViewPr varScale="1">
        <p:scale>
          <a:sx n="57" d="100"/>
          <a:sy n="57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6F838-9467-4E5B-A75A-87EA7EC43414}" type="datetimeFigureOut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FE17A-1F2E-442D-BB4F-D2D9B21D3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36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442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143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57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8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07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8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70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98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87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94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1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14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404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8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53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54A7E-FA9E-4032-AE37-A26F42B6A519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b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786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9DF9E67-75C6-41F5-9DC8-2D45D5EBA3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329180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B87E-2886-4887-9B4C-8D1713D96721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095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A6F0-5568-4AEF-B572-B930D02A132E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65919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977E532-C5DC-45C5-B44F-AEBB65E3996F}"/>
              </a:ext>
            </a:extLst>
          </p:cNvPr>
          <p:cNvSpPr/>
          <p:nvPr/>
        </p:nvSpPr>
        <p:spPr bwMode="auto">
          <a:xfrm>
            <a:off x="838200" y="913484"/>
            <a:ext cx="10719062" cy="1914525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F1CFF8E-8B4E-4D31-8FE9-6D29EE1E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931" y="1016027"/>
            <a:ext cx="10515600" cy="170944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3" name="组 4">
            <a:extLst>
              <a:ext uri="{FF2B5EF4-FFF2-40B4-BE49-F238E27FC236}">
                <a16:creationId xmlns:a16="http://schemas.microsoft.com/office/drawing/2014/main" id="{5F03C1DD-236C-497B-B03E-E53A5136F6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35822" y="3600114"/>
            <a:ext cx="7308850" cy="788988"/>
            <a:chOff x="1651000" y="4557889"/>
            <a:chExt cx="7309557" cy="790222"/>
          </a:xfrm>
        </p:grpSpPr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49652C6E-7103-4648-8CAD-8AC85C66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333" y="4796335"/>
              <a:ext cx="6505224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kumimoji="0"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2" descr="icon-test.png">
              <a:extLst>
                <a:ext uri="{FF2B5EF4-FFF2-40B4-BE49-F238E27FC236}">
                  <a16:creationId xmlns:a16="http://schemas.microsoft.com/office/drawing/2014/main" id="{620F7C7E-FD57-485A-8F0E-A20109CE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0" y="4557889"/>
              <a:ext cx="790222" cy="79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19">
            <a:extLst>
              <a:ext uri="{FF2B5EF4-FFF2-40B4-BE49-F238E27FC236}">
                <a16:creationId xmlns:a16="http://schemas.microsoft.com/office/drawing/2014/main" id="{20C8C66D-5CE0-4806-B34B-318D327754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81456" y="4783905"/>
            <a:ext cx="6432550" cy="40005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A8D5660-BDE2-41DD-ABE9-69F7210BA047}"/>
              </a:ext>
            </a:extLst>
          </p:cNvPr>
          <p:cNvSpPr txBox="1"/>
          <p:nvPr userDrawn="1"/>
        </p:nvSpPr>
        <p:spPr>
          <a:xfrm>
            <a:off x="3667027" y="4783905"/>
            <a:ext cx="499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9285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8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804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8BAE0-7658-4E17-98A9-CC15512C4E8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542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/>
              <a:t>基于国产嵌入式操作系统和龙芯</a:t>
            </a:r>
            <a:r>
              <a:rPr lang="en-US" altLang="zh-CN" b="1" dirty="0"/>
              <a:t>SOC</a:t>
            </a:r>
            <a:br>
              <a:rPr lang="en-US" altLang="zh-CN" b="1" dirty="0"/>
            </a:br>
            <a:r>
              <a:rPr lang="zh-CN" altLang="en-US" b="1" dirty="0"/>
              <a:t>的应用与开发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6AAB75-E540-453C-9C98-B6E254C36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528" y="3626954"/>
            <a:ext cx="6959472" cy="517526"/>
          </a:xfrm>
        </p:spPr>
        <p:txBody>
          <a:bodyPr/>
          <a:lstStyle/>
          <a:p>
            <a:r>
              <a:rPr lang="zh-CN" altLang="en-US" sz="4000" b="1" dirty="0"/>
              <a:t>第四讲 基于</a:t>
            </a:r>
            <a:r>
              <a:rPr lang="en-US" altLang="zh-CN" sz="4000" b="1" dirty="0"/>
              <a:t>RT-Thread</a:t>
            </a:r>
            <a:r>
              <a:rPr lang="zh-CN" altLang="en-US" sz="4000" b="1" dirty="0"/>
              <a:t>操作系统内核</a:t>
            </a:r>
            <a:r>
              <a:rPr lang="en-US" altLang="zh-CN" sz="4000" b="1" dirty="0"/>
              <a:t> – shell</a:t>
            </a:r>
            <a:r>
              <a:rPr lang="zh-CN" altLang="en-US" sz="4000" b="1" dirty="0"/>
              <a:t>使用</a:t>
            </a:r>
            <a:endParaRPr lang="zh-CN" altLang="en-US" sz="4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39703B-5DDF-429F-B382-EF61BE90673B}"/>
              </a:ext>
            </a:extLst>
          </p:cNvPr>
          <p:cNvSpPr/>
          <p:nvPr/>
        </p:nvSpPr>
        <p:spPr>
          <a:xfrm>
            <a:off x="5124162" y="4903708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南京工业大学 孙冬梅</a:t>
            </a:r>
          </a:p>
        </p:txBody>
      </p:sp>
    </p:spTree>
    <p:extLst>
      <p:ext uri="{BB962C8B-B14F-4D97-AF65-F5344CB8AC3E}">
        <p14:creationId xmlns:p14="http://schemas.microsoft.com/office/powerpoint/2010/main" val="244385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 </a:t>
            </a:r>
            <a:r>
              <a:rPr lang="en-US" altLang="zh-CN" dirty="0"/>
              <a:t>– </a:t>
            </a:r>
            <a:r>
              <a:rPr lang="zh-CN" altLang="en-US" dirty="0"/>
              <a:t>使用 </a:t>
            </a:r>
            <a:r>
              <a:rPr lang="en-US" altLang="zh-CN" dirty="0" err="1"/>
              <a:t>rtconfig.h</a:t>
            </a:r>
            <a:r>
              <a:rPr lang="en-US" altLang="zh-CN" dirty="0"/>
              <a:t> </a:t>
            </a:r>
            <a:r>
              <a:rPr lang="zh-CN" altLang="en-US" dirty="0"/>
              <a:t>配置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66D804-3537-406B-B10E-E340E7A9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87" y="757433"/>
            <a:ext cx="8889088" cy="4995667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20BA9FA7-2EEB-4757-9339-936899FA49B4}"/>
              </a:ext>
            </a:extLst>
          </p:cNvPr>
          <p:cNvSpPr/>
          <p:nvPr/>
        </p:nvSpPr>
        <p:spPr bwMode="auto">
          <a:xfrm>
            <a:off x="1339687" y="3429000"/>
            <a:ext cx="8452984" cy="3531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CCCEEA7-B328-465E-8D95-DD0EFC72D953}"/>
              </a:ext>
            </a:extLst>
          </p:cNvPr>
          <p:cNvSpPr/>
          <p:nvPr/>
        </p:nvSpPr>
        <p:spPr bwMode="auto">
          <a:xfrm>
            <a:off x="1339687" y="4068762"/>
            <a:ext cx="8452984" cy="3531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13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F1567C-EE6B-42F6-AEE7-53F1850A2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482FCF-FC1B-4EA7-AE1C-476FC3B70C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DA57D2A-F49A-498A-A4F9-4C8E6AC0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 </a:t>
            </a:r>
            <a:r>
              <a:rPr lang="en-US" altLang="zh-CN" dirty="0"/>
              <a:t>– </a:t>
            </a:r>
            <a:r>
              <a:rPr lang="zh-CN" altLang="en-US" dirty="0"/>
              <a:t>编写自己的配置文件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4447D1F-0825-49B0-8857-3DB8024E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修改</a:t>
            </a:r>
            <a:r>
              <a:rPr lang="en-US" altLang="zh-CN" dirty="0" err="1"/>
              <a:t>main.c</a:t>
            </a:r>
            <a:r>
              <a:rPr lang="zh-CN" altLang="en-US" dirty="0"/>
              <a:t>文件</a:t>
            </a:r>
            <a:endParaRPr lang="en-US" altLang="zh-CN" dirty="0"/>
          </a:p>
          <a:p>
            <a:r>
              <a:rPr lang="zh-CN" altLang="en-US" dirty="0"/>
              <a:t>添加代码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修改</a:t>
            </a:r>
            <a:r>
              <a:rPr lang="en-US" altLang="zh-CN" dirty="0" err="1"/>
              <a:t>kconfig</a:t>
            </a:r>
            <a:r>
              <a:rPr lang="zh-CN" altLang="en-US" dirty="0"/>
              <a:t>文件</a:t>
            </a:r>
            <a:endParaRPr lang="en-US" altLang="zh-CN" dirty="0"/>
          </a:p>
          <a:p>
            <a:r>
              <a:rPr lang="zh-CN" altLang="en-US" dirty="0"/>
              <a:t>添加代码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打开</a:t>
            </a:r>
            <a:r>
              <a:rPr lang="en-US" altLang="zh-CN" dirty="0"/>
              <a:t>env </a:t>
            </a:r>
            <a:r>
              <a:rPr lang="zh-CN" altLang="en-US" dirty="0"/>
              <a:t>进行配置</a:t>
            </a:r>
            <a:endParaRPr lang="en-US" altLang="zh-CN" dirty="0"/>
          </a:p>
          <a:p>
            <a:r>
              <a:rPr lang="zh-CN" altLang="en-US" dirty="0"/>
              <a:t>选中对应选项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保存退出 编译运行</a:t>
            </a:r>
            <a:endParaRPr lang="en-US" altLang="zh-CN" dirty="0"/>
          </a:p>
          <a:p>
            <a:r>
              <a:rPr lang="zh-CN" altLang="en-US" dirty="0"/>
              <a:t>查看运行结果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shell</a:t>
            </a:r>
            <a:r>
              <a:rPr lang="zh-CN" altLang="en-US" dirty="0"/>
              <a:t>中使用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AC3A86-BD43-4937-A916-9D3A882AD94D}"/>
              </a:ext>
            </a:extLst>
          </p:cNvPr>
          <p:cNvSpPr/>
          <p:nvPr/>
        </p:nvSpPr>
        <p:spPr>
          <a:xfrm>
            <a:off x="4800600" y="125075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#ifdef RT_USING_MY_GPIO</a:t>
            </a:r>
          </a:p>
          <a:p>
            <a:r>
              <a:rPr lang="zh-CN" altLang="en-US" sz="3200" dirty="0"/>
              <a:t>    extern void test_output(void);</a:t>
            </a:r>
          </a:p>
          <a:p>
            <a:r>
              <a:rPr lang="zh-CN" altLang="en-US" sz="3200" dirty="0"/>
              <a:t>    test_output();</a:t>
            </a:r>
          </a:p>
          <a:p>
            <a:r>
              <a:rPr lang="zh-CN" altLang="en-US" sz="3200" dirty="0"/>
              <a:t>#endif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ABDFE3-9708-4C55-AABC-2149309A780C}"/>
              </a:ext>
            </a:extLst>
          </p:cNvPr>
          <p:cNvSpPr/>
          <p:nvPr/>
        </p:nvSpPr>
        <p:spPr>
          <a:xfrm>
            <a:off x="4800600" y="36606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config RT_USING_MY_GPIO</a:t>
            </a:r>
          </a:p>
          <a:p>
            <a:r>
              <a:rPr lang="zh-CN" altLang="en-US" sz="3200" dirty="0"/>
              <a:t>    bool "RT_USING_MY_GPIO"</a:t>
            </a:r>
          </a:p>
          <a:p>
            <a:r>
              <a:rPr lang="zh-CN" altLang="en-US" sz="3200" dirty="0"/>
              <a:t>    default N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F295CB-8883-4FE9-8F00-E9B08909F0B9}"/>
              </a:ext>
            </a:extLst>
          </p:cNvPr>
          <p:cNvSpPr/>
          <p:nvPr/>
        </p:nvSpPr>
        <p:spPr>
          <a:xfrm>
            <a:off x="145775" y="888020"/>
            <a:ext cx="4161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u="sng" dirty="0">
                <a:solidFill>
                  <a:srgbClr val="0070C0"/>
                </a:solidFill>
              </a:rPr>
              <a:t>配置一项</a:t>
            </a:r>
            <a:r>
              <a:rPr lang="en-US" altLang="zh-CN" sz="2800" u="sng" dirty="0">
                <a:solidFill>
                  <a:srgbClr val="0070C0"/>
                </a:solidFill>
              </a:rPr>
              <a:t>led</a:t>
            </a:r>
            <a:r>
              <a:rPr lang="zh-CN" altLang="en-US" sz="2800" u="sng" dirty="0">
                <a:solidFill>
                  <a:srgbClr val="0070C0"/>
                </a:solidFill>
              </a:rPr>
              <a:t>灯闪的例子</a:t>
            </a:r>
          </a:p>
        </p:txBody>
      </p:sp>
    </p:spTree>
    <p:extLst>
      <p:ext uri="{BB962C8B-B14F-4D97-AF65-F5344CB8AC3E}">
        <p14:creationId xmlns:p14="http://schemas.microsoft.com/office/powerpoint/2010/main" val="26306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7F1567C-EE6B-42F6-AEE7-53F1850A2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482FCF-FC1B-4EA7-AE1C-476FC3B70C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DA57D2A-F49A-498A-A4F9-4C8E6AC0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 </a:t>
            </a:r>
            <a:r>
              <a:rPr lang="en-US" altLang="zh-CN" dirty="0"/>
              <a:t>– </a:t>
            </a:r>
            <a:r>
              <a:rPr lang="zh-CN" altLang="en-US" dirty="0"/>
              <a:t>编写自己的配置文件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4447D1F-0825-49B0-8857-3DB8024EC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修改</a:t>
            </a:r>
            <a:r>
              <a:rPr lang="en-US" altLang="zh-CN" dirty="0" err="1"/>
              <a:t>main.c</a:t>
            </a:r>
            <a:r>
              <a:rPr lang="zh-CN" altLang="en-US" dirty="0"/>
              <a:t>文件</a:t>
            </a:r>
            <a:endParaRPr lang="en-US" altLang="zh-CN" dirty="0"/>
          </a:p>
          <a:p>
            <a:r>
              <a:rPr lang="zh-CN" altLang="en-US" dirty="0"/>
              <a:t>添加代码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修改</a:t>
            </a:r>
            <a:r>
              <a:rPr lang="en-US" altLang="zh-CN" dirty="0" err="1"/>
              <a:t>kconfig</a:t>
            </a:r>
            <a:r>
              <a:rPr lang="zh-CN" altLang="en-US" dirty="0"/>
              <a:t>文件</a:t>
            </a:r>
            <a:endParaRPr lang="en-US" altLang="zh-CN" dirty="0"/>
          </a:p>
          <a:p>
            <a:r>
              <a:rPr lang="zh-CN" altLang="en-US" dirty="0"/>
              <a:t>添加代码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打开</a:t>
            </a:r>
            <a:r>
              <a:rPr lang="en-US" altLang="zh-CN" dirty="0"/>
              <a:t>env </a:t>
            </a:r>
            <a:r>
              <a:rPr lang="zh-CN" altLang="en-US" dirty="0"/>
              <a:t>进行配置</a:t>
            </a:r>
            <a:endParaRPr lang="en-US" altLang="zh-CN" dirty="0"/>
          </a:p>
          <a:p>
            <a:r>
              <a:rPr lang="zh-CN" altLang="en-US" dirty="0"/>
              <a:t>选中对应选项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保存退出 编译运行</a:t>
            </a:r>
            <a:endParaRPr lang="en-US" altLang="zh-CN" dirty="0"/>
          </a:p>
          <a:p>
            <a:r>
              <a:rPr lang="zh-CN" altLang="en-US" dirty="0"/>
              <a:t>查看运行结果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en-US" altLang="zh-CN" dirty="0"/>
              <a:t>shell</a:t>
            </a:r>
            <a:r>
              <a:rPr lang="zh-CN" altLang="en-US" dirty="0"/>
              <a:t>中使用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AC3A86-BD43-4937-A916-9D3A882AD94D}"/>
              </a:ext>
            </a:extLst>
          </p:cNvPr>
          <p:cNvSpPr/>
          <p:nvPr/>
        </p:nvSpPr>
        <p:spPr>
          <a:xfrm>
            <a:off x="4800600" y="125075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#ifdef RT_USING_MY_GPIO</a:t>
            </a:r>
          </a:p>
          <a:p>
            <a:r>
              <a:rPr lang="zh-CN" altLang="en-US" sz="3200" dirty="0"/>
              <a:t>    extern void test_output(void);</a:t>
            </a:r>
          </a:p>
          <a:p>
            <a:r>
              <a:rPr lang="zh-CN" altLang="en-US" sz="3200" dirty="0"/>
              <a:t>    test_output();</a:t>
            </a:r>
          </a:p>
          <a:p>
            <a:r>
              <a:rPr lang="zh-CN" altLang="en-US" sz="3200" dirty="0"/>
              <a:t>#endif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ABDFE3-9708-4C55-AABC-2149309A780C}"/>
              </a:ext>
            </a:extLst>
          </p:cNvPr>
          <p:cNvSpPr/>
          <p:nvPr/>
        </p:nvSpPr>
        <p:spPr>
          <a:xfrm>
            <a:off x="4800600" y="36606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200" dirty="0"/>
              <a:t>config RT_USING_MY_GPIO</a:t>
            </a:r>
          </a:p>
          <a:p>
            <a:r>
              <a:rPr lang="zh-CN" altLang="en-US" sz="3200" dirty="0"/>
              <a:t>    bool "RT_USING_MY_GPIO"</a:t>
            </a:r>
          </a:p>
          <a:p>
            <a:r>
              <a:rPr lang="zh-CN" altLang="en-US" sz="3200" dirty="0"/>
              <a:t>    default N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8B3226-DEF3-42B2-BF48-0702890DA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53" y="1021238"/>
            <a:ext cx="8163038" cy="52303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8F295CB-8883-4FE9-8F00-E9B08909F0B9}"/>
              </a:ext>
            </a:extLst>
          </p:cNvPr>
          <p:cNvSpPr/>
          <p:nvPr/>
        </p:nvSpPr>
        <p:spPr>
          <a:xfrm>
            <a:off x="145775" y="888020"/>
            <a:ext cx="4161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u="sng" dirty="0">
                <a:solidFill>
                  <a:srgbClr val="0070C0"/>
                </a:solidFill>
              </a:rPr>
              <a:t>配置一项</a:t>
            </a:r>
            <a:r>
              <a:rPr lang="en-US" altLang="zh-CN" sz="2800" u="sng" dirty="0">
                <a:solidFill>
                  <a:srgbClr val="0070C0"/>
                </a:solidFill>
              </a:rPr>
              <a:t>led</a:t>
            </a:r>
            <a:r>
              <a:rPr lang="zh-CN" altLang="en-US" sz="2800" u="sng" dirty="0">
                <a:solidFill>
                  <a:srgbClr val="0070C0"/>
                </a:solidFill>
              </a:rPr>
              <a:t>灯闪的例子</a:t>
            </a:r>
          </a:p>
        </p:txBody>
      </p:sp>
    </p:spTree>
    <p:extLst>
      <p:ext uri="{BB962C8B-B14F-4D97-AF65-F5344CB8AC3E}">
        <p14:creationId xmlns:p14="http://schemas.microsoft.com/office/powerpoint/2010/main" val="1949907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5599329-F816-4487-8215-F5FEBF692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除了自己定义的函数，</a:t>
            </a:r>
            <a:r>
              <a:rPr lang="en-US" altLang="zh-CN" dirty="0"/>
              <a:t>RT-Thread</a:t>
            </a:r>
            <a:r>
              <a:rPr lang="zh-CN" altLang="zh-CN" dirty="0"/>
              <a:t>还提供了基本、常用的内置命令。</a:t>
            </a:r>
          </a:p>
          <a:p>
            <a:r>
              <a:rPr lang="zh-CN" altLang="zh-CN" dirty="0"/>
              <a:t>显示当前系统中</a:t>
            </a:r>
            <a:endParaRPr lang="en-US" altLang="zh-CN" dirty="0"/>
          </a:p>
          <a:p>
            <a:r>
              <a:rPr lang="zh-CN" altLang="zh-CN" dirty="0"/>
              <a:t>存在的命令及变量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262D51-9A95-4CEF-9E21-710D49EF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F7DBCF-1D55-4F40-A363-F2EC7ED259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44C6A34-E083-483F-8910-B7E39B85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 </a:t>
            </a:r>
            <a:r>
              <a:rPr lang="en-US" altLang="zh-CN" dirty="0"/>
              <a:t>– RT-</a:t>
            </a:r>
            <a:r>
              <a:rPr lang="en-US" altLang="zh-CN" dirty="0" err="1"/>
              <a:t>Thread内置命令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6138CA8-6C40-45A7-BB0B-5213AE2EB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757" y="1642867"/>
            <a:ext cx="8813134" cy="48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5599329-F816-4487-8215-F5FEBF692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显示当前系统中存在的命令及变量</a:t>
            </a:r>
            <a:endParaRPr lang="en-US" altLang="zh-CN" dirty="0"/>
          </a:p>
          <a:p>
            <a:r>
              <a:rPr lang="zh-CN" altLang="zh-CN" dirty="0"/>
              <a:t>显示当前系统线程状态</a:t>
            </a:r>
            <a:endParaRPr lang="en-US" altLang="zh-CN" dirty="0"/>
          </a:p>
          <a:p>
            <a:r>
              <a:rPr lang="en-US" altLang="zh-CN" dirty="0" err="1"/>
              <a:t>显示系统中信号量状态</a:t>
            </a:r>
            <a:endParaRPr lang="en-US" altLang="zh-CN" dirty="0"/>
          </a:p>
          <a:p>
            <a:r>
              <a:rPr lang="en-US" altLang="zh-CN" dirty="0" err="1"/>
              <a:t>显示系统中事件状态</a:t>
            </a:r>
            <a:endParaRPr lang="en-US" altLang="zh-CN" dirty="0"/>
          </a:p>
          <a:p>
            <a:r>
              <a:rPr lang="en-US" altLang="zh-CN" dirty="0" err="1"/>
              <a:t>显示系统中互斥量状态</a:t>
            </a:r>
            <a:endParaRPr lang="en-US" altLang="zh-CN" dirty="0"/>
          </a:p>
          <a:p>
            <a:r>
              <a:rPr lang="en-US" altLang="zh-CN" dirty="0" err="1"/>
              <a:t>显示系统中定时器状态</a:t>
            </a:r>
            <a:endParaRPr lang="en-US" altLang="zh-CN" dirty="0"/>
          </a:p>
          <a:p>
            <a:r>
              <a:rPr lang="en-US" altLang="zh-CN" dirty="0" err="1"/>
              <a:t>显示系统中设备状态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8262D51-9A95-4CEF-9E21-710D49EF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F7DBCF-1D55-4F40-A363-F2EC7ED259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44C6A34-E083-483F-8910-B7E39B85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 </a:t>
            </a:r>
            <a:r>
              <a:rPr lang="en-US" altLang="zh-CN" dirty="0"/>
              <a:t>– RT-</a:t>
            </a:r>
            <a:r>
              <a:rPr lang="en-US" altLang="zh-CN" dirty="0" err="1"/>
              <a:t>Thread内置命令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55ABD08-AECE-4DB9-BFF0-B70D418FE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96" y="1708151"/>
            <a:ext cx="725448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4BB44-D85E-4D13-B82A-D1034D9B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B66149A8-F143-4804-B0A4-D8125CB4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722" y="2025775"/>
            <a:ext cx="3875087" cy="7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kumimoji="0"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699F7B-A661-4836-9F36-B72F9EB8639B}"/>
              </a:ext>
            </a:extLst>
          </p:cNvPr>
          <p:cNvSpPr/>
          <p:nvPr/>
        </p:nvSpPr>
        <p:spPr bwMode="auto">
          <a:xfrm>
            <a:off x="3755472" y="1013070"/>
            <a:ext cx="526120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spcAft>
                <a:spcPts val="1800"/>
              </a:spcAft>
              <a:defRPr/>
            </a:pPr>
            <a:r>
              <a:rPr kumimoji="0"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感谢聆听！！</a:t>
            </a:r>
            <a:endParaRPr kumimoji="0"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603A444-05F6-4717-A591-B2D971BD2352}"/>
              </a:ext>
            </a:extLst>
          </p:cNvPr>
          <p:cNvSpPr txBox="1"/>
          <p:nvPr/>
        </p:nvSpPr>
        <p:spPr>
          <a:xfrm>
            <a:off x="3049793" y="4790947"/>
            <a:ext cx="65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助力 国产芯片 国产操作系统 嵌入式系统开发！！！</a:t>
            </a: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46AC0E2E-5693-43A3-AD19-C6CB0C9E8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902" y="3804823"/>
            <a:ext cx="6504595" cy="3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基于自主可控基础软硬件的嵌入式系统教学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12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A0E9220-D202-418A-A2A9-33649ED3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697" y="117671"/>
            <a:ext cx="9004412" cy="639762"/>
          </a:xfrm>
        </p:spPr>
        <p:txBody>
          <a:bodyPr/>
          <a:lstStyle/>
          <a:p>
            <a:r>
              <a:rPr lang="zh-CN" altLang="en-US" dirty="0"/>
              <a:t>第四讲基于</a:t>
            </a:r>
            <a:r>
              <a:rPr lang="en-US" altLang="zh-CN" dirty="0"/>
              <a:t>RT-Thread</a:t>
            </a:r>
            <a:r>
              <a:rPr lang="zh-CN" altLang="en-US" dirty="0"/>
              <a:t>操作系统内核</a:t>
            </a:r>
            <a:r>
              <a:rPr lang="en-US" altLang="zh-CN" dirty="0"/>
              <a:t>- shell</a:t>
            </a:r>
            <a:endParaRPr lang="zh-CN" altLang="en-US" dirty="0"/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96362648-40B1-4F2B-8AF1-E37D16CA8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805" y="5065546"/>
            <a:ext cx="3579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en-US" altLang="zh-CN" sz="24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Finsh</a:t>
            </a: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中调试程序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EC639FFE-85B4-4ACF-A396-1F949981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805" y="5648158"/>
            <a:ext cx="2465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en-US" altLang="zh-CN" sz="24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Msh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BE18683-C457-4672-87EC-AAD4914B7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08" y="5065546"/>
            <a:ext cx="4569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 </a:t>
            </a: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RT-Thread  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例程包</a:t>
            </a: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DC2D20B1-8DA5-4F68-8FC0-DBF19A8D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09" y="5648158"/>
            <a:ext cx="3579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0" lang="zh-CN" altLang="en-US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内核基础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93736F8-4388-419C-9246-9E8479B12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" y="1330789"/>
            <a:ext cx="163056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0AD5E3F1-554E-4B53-B02C-C61F1F4BD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857486"/>
              </p:ext>
            </p:extLst>
          </p:nvPr>
        </p:nvGraphicFramePr>
        <p:xfrm>
          <a:off x="1031972" y="1376508"/>
          <a:ext cx="10128055" cy="3363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Visio" r:id="rId4" imgW="3333664" imgH="1098469" progId="Visio.Drawing.11">
                  <p:embed/>
                </p:oleObj>
              </mc:Choice>
              <mc:Fallback>
                <p:oleObj name="Visio" r:id="rId4" imgW="3333664" imgH="1098469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972" y="1376508"/>
                        <a:ext cx="10128055" cy="33631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D409DED7-D755-4538-9D13-CBA96B5D7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271" y="725344"/>
            <a:ext cx="5232689" cy="46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D5B83CD-9D38-475B-9930-5112EB65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9" y="1041205"/>
            <a:ext cx="7361905" cy="500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 err="1"/>
              <a:t>Finsh</a:t>
            </a:r>
            <a:r>
              <a:rPr lang="en-US" altLang="zh-CN" dirty="0"/>
              <a:t> </a:t>
            </a:r>
            <a:r>
              <a:rPr lang="zh-CN" altLang="en-US" dirty="0"/>
              <a:t>（</a:t>
            </a:r>
            <a:r>
              <a:rPr lang="en-US" altLang="zh-CN" dirty="0"/>
              <a:t>c-style</a:t>
            </a:r>
            <a:r>
              <a:rPr lang="zh-CN" altLang="en-US" dirty="0"/>
              <a:t>）中调试程序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E5DBCCD-C350-4858-9387-3BDCA87B6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最简单的代码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 dirty="0"/>
              <a:t>软件包管理平台，其中有一个</a:t>
            </a:r>
            <a:r>
              <a:rPr lang="en-US" altLang="zh-CN" dirty="0"/>
              <a:t> sample package </a:t>
            </a:r>
            <a:r>
              <a:rPr lang="zh-CN" altLang="zh-CN" dirty="0"/>
              <a:t>包含有内核、网络、文件系统和外设接口的相关示例程序，这些示例也是全部使用</a:t>
            </a:r>
            <a:r>
              <a:rPr lang="en-US" altLang="zh-CN" dirty="0" err="1"/>
              <a:t>finsh</a:t>
            </a:r>
            <a:r>
              <a:rPr lang="en-US" altLang="zh-CN" dirty="0"/>
              <a:t> </a:t>
            </a:r>
            <a:r>
              <a:rPr lang="zh-CN" altLang="zh-CN" dirty="0"/>
              <a:t>（</a:t>
            </a:r>
            <a:r>
              <a:rPr lang="en-US" altLang="zh-CN" dirty="0" err="1"/>
              <a:t>msh</a:t>
            </a:r>
            <a:r>
              <a:rPr lang="zh-CN" altLang="zh-CN" dirty="0"/>
              <a:t>）方式导出至</a:t>
            </a:r>
            <a:r>
              <a:rPr lang="en-US" altLang="zh-CN" dirty="0"/>
              <a:t>shell</a:t>
            </a:r>
            <a:r>
              <a:rPr lang="zh-CN" altLang="zh-CN" dirty="0"/>
              <a:t>，方便用户调试使用。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C2DEA8-4985-48E6-9A32-24FDA501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59" y="1750221"/>
            <a:ext cx="7806387" cy="21512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2DAB1B-766E-43DC-B4E9-6A4920958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5607245"/>
            <a:ext cx="9981789" cy="5395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6D5B2-9168-4E05-B903-950D9F9F5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12" y="1016089"/>
            <a:ext cx="8171073" cy="52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 err="1"/>
              <a:t>Msh</a:t>
            </a:r>
            <a:r>
              <a:rPr lang="en-US" altLang="zh-CN" dirty="0"/>
              <a:t> </a:t>
            </a:r>
            <a:r>
              <a:rPr lang="zh-CN" altLang="en-US" dirty="0"/>
              <a:t>中调试程序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E5DBCCD-C350-4858-9387-3BDCA87B6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/>
              <a:t>类似</a:t>
            </a:r>
            <a:r>
              <a:rPr lang="en-US" altLang="zh-CN" dirty="0"/>
              <a:t> Linux </a:t>
            </a:r>
            <a:r>
              <a:rPr lang="zh-CN" altLang="en-US" dirty="0"/>
              <a:t>风格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8EC9F2A-1DAA-40C3-BCF4-776BCBC3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94" y="1205036"/>
            <a:ext cx="6280246" cy="16075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D12858-EBCA-4931-B875-08976C47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22" y="3006720"/>
            <a:ext cx="7676150" cy="4894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8B0417-094D-4B9B-956D-F1806EDDF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186" y="3690250"/>
            <a:ext cx="6247854" cy="21314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A750EC-C211-43C2-8DBD-01B0C2B0F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22" y="5852159"/>
            <a:ext cx="8635894" cy="5041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432C6D-53C6-4625-99AC-AEE941763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49" y="1351962"/>
            <a:ext cx="7036460" cy="4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RT-Thread </a:t>
            </a:r>
            <a:r>
              <a:rPr lang="zh-CN" altLang="en-US" dirty="0"/>
              <a:t>内置命令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E5DBCCD-C350-4858-9387-3BDCA87B6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 </a:t>
            </a:r>
            <a:r>
              <a:rPr lang="en-US" altLang="zh-CN" dirty="0" err="1"/>
              <a:t>finsh</a:t>
            </a:r>
            <a:r>
              <a:rPr lang="zh-CN" altLang="zh-CN" dirty="0"/>
              <a:t>（</a:t>
            </a:r>
            <a:r>
              <a:rPr lang="en-US" altLang="zh-CN" dirty="0"/>
              <a:t>c-style</a:t>
            </a:r>
            <a:r>
              <a:rPr lang="zh-CN" altLang="zh-CN" dirty="0"/>
              <a:t>）方式的内置命令</a:t>
            </a:r>
            <a:endParaRPr lang="en-US" altLang="zh-CN" dirty="0"/>
          </a:p>
          <a:p>
            <a:r>
              <a:rPr lang="en-US" altLang="zh-CN" dirty="0"/>
              <a:t>    exit  </a:t>
            </a:r>
            <a:r>
              <a:rPr lang="en-US" altLang="zh-CN" dirty="0">
                <a:sym typeface="Wingdings" panose="05000000000000000000" pitchFamily="2" charset="2"/>
              </a:rPr>
              <a:t>   </a:t>
            </a:r>
            <a:r>
              <a:rPr lang="en-US" altLang="zh-CN" dirty="0"/>
              <a:t>ls()</a:t>
            </a:r>
            <a:endParaRPr lang="zh-CN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3E9E89-C66C-49D5-9878-AF4495E3D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3" y="966983"/>
            <a:ext cx="6094623" cy="39050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51D6EF-86F3-4BF1-B759-FAF0BC5B8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" y="2649647"/>
            <a:ext cx="5732670" cy="3673118"/>
          </a:xfrm>
          <a:prstGeom prst="rect">
            <a:avLst/>
          </a:prstGeom>
        </p:spPr>
      </p:pic>
      <p:sp>
        <p:nvSpPr>
          <p:cNvPr id="8" name="内容占位符 4">
            <a:extLst>
              <a:ext uri="{FF2B5EF4-FFF2-40B4-BE49-F238E27FC236}">
                <a16:creationId xmlns:a16="http://schemas.microsoft.com/office/drawing/2014/main" id="{514BB671-466C-4139-AA40-3F5943D138D5}"/>
              </a:ext>
            </a:extLst>
          </p:cNvPr>
          <p:cNvSpPr txBox="1">
            <a:spLocks/>
          </p:cNvSpPr>
          <p:nvPr/>
        </p:nvSpPr>
        <p:spPr bwMode="auto">
          <a:xfrm>
            <a:off x="6127684" y="5135764"/>
            <a:ext cx="6094623" cy="92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err="1"/>
              <a:t>finsh</a:t>
            </a:r>
            <a:r>
              <a:rPr lang="zh-CN" altLang="zh-CN" dirty="0"/>
              <a:t>（</a:t>
            </a:r>
            <a:r>
              <a:rPr lang="en-US" altLang="zh-CN" dirty="0" err="1"/>
              <a:t>msh</a:t>
            </a:r>
            <a:r>
              <a:rPr lang="zh-CN" altLang="zh-CN" dirty="0"/>
              <a:t>）方式的内置命令</a:t>
            </a:r>
            <a:r>
              <a:rPr lang="en-US" altLang="zh-CN" dirty="0"/>
              <a:t> ls</a:t>
            </a:r>
            <a:endParaRPr lang="zh-CN" altLang="zh-CN" dirty="0"/>
          </a:p>
          <a:p>
            <a:endParaRPr lang="zh-CN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946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配置 </a:t>
            </a:r>
            <a:r>
              <a:rPr lang="en-US" altLang="zh-CN" dirty="0"/>
              <a:t>RT-Thread  </a:t>
            </a:r>
            <a:r>
              <a:rPr lang="zh-CN" altLang="en-US" dirty="0"/>
              <a:t>例程包</a:t>
            </a: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EEC8DC9A-8F1F-4C1C-ADB6-C28695C08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09" y="1108967"/>
            <a:ext cx="7640999" cy="4895850"/>
          </a:xfr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6CA192B-9109-48DA-9D3E-77394F2C7812}"/>
              </a:ext>
            </a:extLst>
          </p:cNvPr>
          <p:cNvSpPr/>
          <p:nvPr/>
        </p:nvSpPr>
        <p:spPr>
          <a:xfrm>
            <a:off x="537434" y="1253301"/>
            <a:ext cx="3043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zh-CN" sz="2800" dirty="0">
                <a:latin typeface="+mn-lt"/>
                <a:ea typeface="+mn-ea"/>
              </a:rPr>
              <a:t>在</a:t>
            </a:r>
            <a:r>
              <a:rPr kumimoji="1" lang="en-US" altLang="zh-CN" sz="2800" dirty="0">
                <a:latin typeface="+mn-lt"/>
                <a:ea typeface="+mn-ea"/>
              </a:rPr>
              <a:t>env</a:t>
            </a:r>
            <a:r>
              <a:rPr kumimoji="1" lang="zh-CN" altLang="zh-CN" sz="2800" dirty="0">
                <a:latin typeface="+mn-lt"/>
                <a:ea typeface="+mn-ea"/>
              </a:rPr>
              <a:t>工具中</a:t>
            </a:r>
            <a:endParaRPr kumimoji="1" lang="en-US" altLang="zh-CN" sz="2800" dirty="0">
              <a:latin typeface="+mn-lt"/>
              <a:ea typeface="+mn-ea"/>
            </a:endParaRPr>
          </a:p>
          <a:p>
            <a:endParaRPr kumimoji="1" lang="en-US" altLang="zh-CN" sz="2800" dirty="0">
              <a:latin typeface="+mn-lt"/>
              <a:ea typeface="+mn-ea"/>
            </a:endParaRPr>
          </a:p>
          <a:p>
            <a:r>
              <a:rPr kumimoji="1" lang="en-US" altLang="zh-CN" sz="2800" dirty="0">
                <a:latin typeface="+mn-lt"/>
                <a:ea typeface="+mn-ea"/>
              </a:rPr>
              <a:t>pkgs –upgrade</a:t>
            </a:r>
          </a:p>
          <a:p>
            <a:endParaRPr kumimoji="1" lang="en-US" altLang="zh-CN" sz="2800" dirty="0">
              <a:latin typeface="+mn-lt"/>
              <a:ea typeface="+mn-ea"/>
            </a:endParaRPr>
          </a:p>
          <a:p>
            <a:r>
              <a:rPr lang="en-US" altLang="zh-CN" sz="2800" dirty="0" err="1"/>
              <a:t>menuconfig</a:t>
            </a:r>
            <a:endParaRPr kumimoji="1" lang="en-US" altLang="zh-CN" sz="2800" dirty="0">
              <a:latin typeface="+mn-lt"/>
              <a:ea typeface="+mn-ea"/>
            </a:endParaRPr>
          </a:p>
          <a:p>
            <a:endParaRPr kumimoji="1" lang="en-US" altLang="zh-CN" sz="2800" dirty="0">
              <a:latin typeface="+mn-lt"/>
              <a:ea typeface="+mn-ea"/>
            </a:endParaRPr>
          </a:p>
          <a:p>
            <a:endParaRPr kumimoji="1" lang="en-US" altLang="zh-CN" sz="2800" dirty="0">
              <a:latin typeface="+mn-lt"/>
              <a:ea typeface="+mn-ea"/>
            </a:endParaRPr>
          </a:p>
          <a:p>
            <a:endParaRPr kumimoji="1" lang="zh-CN" altLang="en-US" sz="2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567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配置 </a:t>
            </a:r>
            <a:r>
              <a:rPr lang="en-US" altLang="zh-CN" dirty="0"/>
              <a:t>RT-Thread  </a:t>
            </a:r>
            <a:r>
              <a:rPr lang="zh-CN" altLang="en-US" dirty="0"/>
              <a:t>内核与组件例程包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E5DBCCD-C350-4858-9387-3BDCA87B6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 dirty="0"/>
              <a:t>进行以下选项的配置，添加对应的例程，把</a:t>
            </a:r>
            <a:r>
              <a:rPr lang="zh-CN" altLang="en-US" dirty="0"/>
              <a:t>内核与组件</a:t>
            </a:r>
            <a:r>
              <a:rPr lang="zh-CN" altLang="zh-CN" dirty="0"/>
              <a:t>子例程全部选中。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2BAC07D-C0D8-474E-9AD8-E5AC67C7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73" y="1768454"/>
            <a:ext cx="7603260" cy="48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C6C1AB-45CE-4A14-A011-2CEE029FA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B9651E-88FF-4018-AEB9-9D30BDB6A2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14FBD80-631D-4E0A-92DE-5E24C692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696" y="117671"/>
            <a:ext cx="8493711" cy="639762"/>
          </a:xfrm>
        </p:spPr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配置 </a:t>
            </a:r>
            <a:r>
              <a:rPr lang="en-US" altLang="zh-CN" dirty="0"/>
              <a:t>RT-Thread  </a:t>
            </a:r>
            <a:r>
              <a:rPr lang="zh-CN" altLang="en-US" dirty="0"/>
              <a:t>例程包后在</a:t>
            </a:r>
            <a:r>
              <a:rPr lang="en-US" altLang="zh-CN" dirty="0"/>
              <a:t>shell</a:t>
            </a:r>
            <a:r>
              <a:rPr lang="zh-CN" altLang="en-US" dirty="0"/>
              <a:t>中显示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B97C9A6-8017-4DFE-B322-093172264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99DF29-E5B9-4973-96BF-BE566D954BC0}"/>
              </a:ext>
            </a:extLst>
          </p:cNvPr>
          <p:cNvSpPr/>
          <p:nvPr/>
        </p:nvSpPr>
        <p:spPr>
          <a:xfrm>
            <a:off x="-26663" y="1397195"/>
            <a:ext cx="38401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/>
              <a:t>scons</a:t>
            </a:r>
            <a:r>
              <a:rPr lang="en-US" altLang="zh-CN" sz="3200" dirty="0"/>
              <a:t> –j4 </a:t>
            </a:r>
            <a:r>
              <a:rPr lang="zh-CN" altLang="en-US" sz="3200" dirty="0"/>
              <a:t>编译</a:t>
            </a:r>
            <a:endParaRPr lang="en-US" altLang="zh-CN" sz="3200" dirty="0"/>
          </a:p>
          <a:p>
            <a:pPr algn="ctr"/>
            <a:endParaRPr lang="en-US" altLang="zh-CN" sz="3200" dirty="0"/>
          </a:p>
          <a:p>
            <a:pPr algn="ctr"/>
            <a:r>
              <a:rPr lang="en-US" altLang="zh-CN" sz="3200" dirty="0" err="1"/>
              <a:t>thread_sample</a:t>
            </a:r>
            <a:endParaRPr lang="en-US" altLang="zh-CN" sz="3200" dirty="0"/>
          </a:p>
          <a:p>
            <a:pPr algn="ctr"/>
            <a:endParaRPr lang="en-US" altLang="zh-CN" sz="3200" dirty="0"/>
          </a:p>
          <a:p>
            <a:pPr algn="ctr"/>
            <a:r>
              <a:rPr lang="zh-CN" altLang="en-US" sz="3200" dirty="0"/>
              <a:t>查看源码</a:t>
            </a:r>
            <a:endParaRPr lang="en-US" altLang="zh-CN" sz="3200" dirty="0"/>
          </a:p>
          <a:p>
            <a:pPr algn="ctr"/>
            <a:endParaRPr lang="en-US" altLang="zh-CN" sz="3200" dirty="0"/>
          </a:p>
          <a:p>
            <a:pPr algn="ctr"/>
            <a:r>
              <a:rPr lang="en-US" altLang="zh-CN" sz="3200" dirty="0"/>
              <a:t>Shell </a:t>
            </a:r>
            <a:r>
              <a:rPr lang="zh-CN" altLang="en-US" sz="3200" dirty="0"/>
              <a:t>中运行</a:t>
            </a:r>
            <a:endParaRPr lang="en-US" altLang="zh-CN" sz="3200" dirty="0"/>
          </a:p>
          <a:p>
            <a:pPr algn="ctr"/>
            <a:endParaRPr lang="en-US" altLang="zh-CN" sz="3200" dirty="0"/>
          </a:p>
          <a:p>
            <a:pPr algn="ctr"/>
            <a:r>
              <a:rPr lang="zh-CN" altLang="en-US" sz="3200" dirty="0"/>
              <a:t>查看运行结果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890AB70-8053-45AA-AEF7-C0E7CE5BD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40225"/>
            <a:ext cx="8610600" cy="55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2020/3/6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内核基础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790228-3D6D-4BD2-83FC-0E5E8203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385" y="880366"/>
            <a:ext cx="2257425" cy="24955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E91BC1-5A57-44F5-8770-15FF3977E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41" y="899416"/>
            <a:ext cx="6362700" cy="24574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FFD0CBB-8FD4-4D38-9AE8-BB9A7968D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733" y="3517899"/>
            <a:ext cx="8601075" cy="14192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05F126-ACE2-4499-A94F-7B15B4BE3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540" y="5098157"/>
            <a:ext cx="85820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孙冬梅PPT母版_V6.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孙冬梅PPT母版_V6.0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孙冬梅PPT母版_V6.0</Template>
  <TotalTime>4893</TotalTime>
  <Words>542</Words>
  <Application>Microsoft Office PowerPoint</Application>
  <PresentationFormat>宽屏</PresentationFormat>
  <Paragraphs>154</Paragraphs>
  <Slides>15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等线</vt:lpstr>
      <vt:lpstr>等线 Light</vt:lpstr>
      <vt:lpstr>微软雅黑</vt:lpstr>
      <vt:lpstr>Arial</vt:lpstr>
      <vt:lpstr>孙冬梅PPT母版_V6.0</vt:lpstr>
      <vt:lpstr>1_孙冬梅PPT母版_V6.0</vt:lpstr>
      <vt:lpstr>Visio</vt:lpstr>
      <vt:lpstr>基于国产嵌入式操作系统和龙芯SOC 的应用与开发</vt:lpstr>
      <vt:lpstr>第四讲基于RT-Thread操作系统内核- shell</vt:lpstr>
      <vt:lpstr>1. Finsh （c-style）中调试程序</vt:lpstr>
      <vt:lpstr>2. Msh 中调试程序</vt:lpstr>
      <vt:lpstr>2. RT-Thread 内置命令</vt:lpstr>
      <vt:lpstr>3.配置 RT-Thread  例程包</vt:lpstr>
      <vt:lpstr>3.配置 RT-Thread  内核与组件例程包</vt:lpstr>
      <vt:lpstr>3.配置 RT-Thread  例程包后在shell中显示</vt:lpstr>
      <vt:lpstr>4.内核基础</vt:lpstr>
      <vt:lpstr>4.内核基础 – 使用 rtconfig.h 配置 </vt:lpstr>
      <vt:lpstr>4.内核基础 – 编写自己的配置文件</vt:lpstr>
      <vt:lpstr>4.内核基础 – 编写自己的配置文件</vt:lpstr>
      <vt:lpstr>4.内核基础 – RT-Thread内置命令</vt:lpstr>
      <vt:lpstr>4.内核基础 – RT-Thread内置命令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基于龙芯-RTThread 网络编程及应用</dc:title>
  <dc:creator>孙 冬梅</dc:creator>
  <cp:lastModifiedBy>sundm75@outlook.com</cp:lastModifiedBy>
  <cp:revision>452</cp:revision>
  <cp:lastPrinted>2019-06-21T01:02:15Z</cp:lastPrinted>
  <dcterms:created xsi:type="dcterms:W3CDTF">2019-05-27T01:44:11Z</dcterms:created>
  <dcterms:modified xsi:type="dcterms:W3CDTF">2020-03-05T23:47:06Z</dcterms:modified>
</cp:coreProperties>
</file>